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3"/>
  </p:notesMasterIdLst>
  <p:handoutMasterIdLst>
    <p:handoutMasterId r:id="rId64"/>
  </p:handoutMasterIdLst>
  <p:sldIdLst>
    <p:sldId id="668" r:id="rId6"/>
    <p:sldId id="1025" r:id="rId7"/>
    <p:sldId id="1067" r:id="rId8"/>
    <p:sldId id="1035" r:id="rId9"/>
    <p:sldId id="1037" r:id="rId10"/>
    <p:sldId id="1038" r:id="rId11"/>
    <p:sldId id="1039" r:id="rId12"/>
    <p:sldId id="1040" r:id="rId13"/>
    <p:sldId id="1041" r:id="rId14"/>
    <p:sldId id="1042" r:id="rId15"/>
    <p:sldId id="1043" r:id="rId16"/>
    <p:sldId id="998" r:id="rId17"/>
    <p:sldId id="1046" r:id="rId18"/>
    <p:sldId id="1047" r:id="rId19"/>
    <p:sldId id="1048" r:id="rId20"/>
    <p:sldId id="1049" r:id="rId21"/>
    <p:sldId id="1050" r:id="rId22"/>
    <p:sldId id="1051" r:id="rId23"/>
    <p:sldId id="1052" r:id="rId24"/>
    <p:sldId id="1053" r:id="rId25"/>
    <p:sldId id="1054" r:id="rId26"/>
    <p:sldId id="1055" r:id="rId27"/>
    <p:sldId id="1056" r:id="rId28"/>
    <p:sldId id="999" r:id="rId29"/>
    <p:sldId id="1058" r:id="rId30"/>
    <p:sldId id="1000" r:id="rId31"/>
    <p:sldId id="1059" r:id="rId32"/>
    <p:sldId id="1057" r:id="rId33"/>
    <p:sldId id="1001" r:id="rId34"/>
    <p:sldId id="1002" r:id="rId35"/>
    <p:sldId id="1003" r:id="rId36"/>
    <p:sldId id="1004" r:id="rId37"/>
    <p:sldId id="1060" r:id="rId38"/>
    <p:sldId id="1005" r:id="rId39"/>
    <p:sldId id="1006" r:id="rId40"/>
    <p:sldId id="1061" r:id="rId41"/>
    <p:sldId id="1062" r:id="rId42"/>
    <p:sldId id="1007" r:id="rId43"/>
    <p:sldId id="1008" r:id="rId44"/>
    <p:sldId id="1009" r:id="rId45"/>
    <p:sldId id="1011" r:id="rId46"/>
    <p:sldId id="1012" r:id="rId47"/>
    <p:sldId id="1013" r:id="rId48"/>
    <p:sldId id="1014" r:id="rId49"/>
    <p:sldId id="1015" r:id="rId50"/>
    <p:sldId id="1063" r:id="rId51"/>
    <p:sldId id="1016" r:id="rId52"/>
    <p:sldId id="1064" r:id="rId53"/>
    <p:sldId id="1065" r:id="rId54"/>
    <p:sldId id="1017" r:id="rId55"/>
    <p:sldId id="1066" r:id="rId56"/>
    <p:sldId id="1019" r:id="rId57"/>
    <p:sldId id="1020" r:id="rId58"/>
    <p:sldId id="1021" r:id="rId59"/>
    <p:sldId id="1022" r:id="rId60"/>
    <p:sldId id="1023" r:id="rId61"/>
    <p:sldId id="672" r:id="rId6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25"/>
            <p14:sldId id="1067"/>
            <p14:sldId id="1035"/>
            <p14:sldId id="1037"/>
            <p14:sldId id="1038"/>
            <p14:sldId id="1039"/>
            <p14:sldId id="1040"/>
            <p14:sldId id="1041"/>
            <p14:sldId id="1042"/>
            <p14:sldId id="1043"/>
            <p14:sldId id="998"/>
            <p14:sldId id="1046"/>
            <p14:sldId id="1047"/>
            <p14:sldId id="1048"/>
            <p14:sldId id="1049"/>
            <p14:sldId id="1050"/>
            <p14:sldId id="1051"/>
            <p14:sldId id="1052"/>
            <p14:sldId id="1053"/>
            <p14:sldId id="1054"/>
            <p14:sldId id="1055"/>
            <p14:sldId id="1056"/>
            <p14:sldId id="999"/>
            <p14:sldId id="1058"/>
            <p14:sldId id="1000"/>
            <p14:sldId id="1059"/>
            <p14:sldId id="1057"/>
            <p14:sldId id="1001"/>
            <p14:sldId id="1002"/>
            <p14:sldId id="1003"/>
            <p14:sldId id="1004"/>
            <p14:sldId id="1060"/>
            <p14:sldId id="1005"/>
            <p14:sldId id="1006"/>
            <p14:sldId id="1061"/>
            <p14:sldId id="1062"/>
            <p14:sldId id="1007"/>
            <p14:sldId id="1008"/>
            <p14:sldId id="1009"/>
            <p14:sldId id="1011"/>
            <p14:sldId id="1012"/>
            <p14:sldId id="1013"/>
            <p14:sldId id="1014"/>
            <p14:sldId id="1015"/>
            <p14:sldId id="1063"/>
            <p14:sldId id="1016"/>
            <p14:sldId id="1064"/>
            <p14:sldId id="1065"/>
            <p14:sldId id="1017"/>
            <p14:sldId id="1066"/>
            <p14:sldId id="1019"/>
            <p14:sldId id="1020"/>
            <p14:sldId id="1021"/>
            <p14:sldId id="1022"/>
            <p14:sldId id="102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70546" autoAdjust="0"/>
  </p:normalViewPr>
  <p:slideViewPr>
    <p:cSldViewPr snapToGrid="0">
      <p:cViewPr varScale="1">
        <p:scale>
          <a:sx n="33" d="100"/>
          <a:sy n="33" d="100"/>
        </p:scale>
        <p:origin x="1492" y="44"/>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 comes in many different flavors. At the core</a:t>
            </a:r>
            <a:r>
              <a:rPr lang="en-US" baseline="0" dirty="0" smtClean="0"/>
              <a:t> we </a:t>
            </a:r>
            <a:r>
              <a:rPr lang="en-US" dirty="0" smtClean="0"/>
              <a:t>offer Chef Server as an open source project freely available for anyone to deploy.</a:t>
            </a:r>
          </a:p>
          <a:p>
            <a:endParaRPr lang="en-US" dirty="0" smtClean="0"/>
          </a:p>
          <a:p>
            <a:r>
              <a:rPr lang="en-US" dirty="0" smtClean="0"/>
              <a:t>We offer an on-premises Enterprise Chef Server that adds additional functionality and user features (namely the web user-interface).</a:t>
            </a:r>
          </a:p>
          <a:p>
            <a:endParaRPr lang="en-US" dirty="0" smtClean="0"/>
          </a:p>
          <a:p>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1" dirty="0" smtClean="0"/>
              <a:t>https://www.chef.io/chef/</a:t>
            </a:r>
            <a:r>
              <a:rPr lang="en-US" dirty="0" smtClean="0"/>
              <a:t> and sign up for a Hosted Chef Account. This setup requires a user name, email address,</a:t>
            </a:r>
            <a:r>
              <a:rPr lang="en-US" baseline="0" dirty="0" smtClean="0"/>
              <a:t> </a:t>
            </a:r>
            <a:r>
              <a:rPr lang="en-US" dirty="0" smtClean="0"/>
              <a:t>and a password. From there you will be prompted to create an organization.</a:t>
            </a:r>
          </a:p>
          <a:p>
            <a:r>
              <a:rPr lang="en-US" baseline="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file you need to download is your security key that allows you to talk with the Chef Server. This key is available through the manage.chef.io interface under Users information. This user key is used to sign all your requests to communicate with the Chef Server. Similar to how you logged into the Chef Server, this ensures you only accept requests from you.</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297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Later today you will be getting your first release of your launch page. To prepare for it and your eventual launch page, you need to prepare for some incoming traffic. So let's walk through what it would take to manage multiple systems.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Chef Server created your account it generated an initial public and private key. It stored the public key and threw the private key away. The problem is that you will need a copy of the private key. For your security,</a:t>
            </a:r>
            <a:r>
              <a:rPr lang="en-US" baseline="0" dirty="0" smtClean="0"/>
              <a:t> Chef does </a:t>
            </a:r>
            <a:r>
              <a:rPr lang="en-US" dirty="0" smtClean="0"/>
              <a:t>not maintain a copy of the private key--this is to ensure that you do not have a copy of a key that could grant access to your organization in the event that your systems were compromised.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you will need to reset the key currently defined for your user and generate a new one. When that happens Chef Server will maintain the public key, as it did before, but this time the website will return to you the private key.</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070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private key is usually kept along side the knife configuration file that you downloaded previously. So after you find it from within the site, download it and copy into the '.chef'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23874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 the Hosted Chef website,</a:t>
            </a:r>
            <a:r>
              <a:rPr lang="en-US" baseline="0" dirty="0" smtClean="0"/>
              <a:t> </a:t>
            </a:r>
            <a:r>
              <a:rPr lang="en-US" dirty="0" smtClean="0"/>
              <a:t>download the knife configuration file. This is a ruby file that contains the information about</a:t>
            </a:r>
            <a:r>
              <a:rPr lang="en-US" baseline="0" dirty="0" smtClean="0"/>
              <a:t> </a:t>
            </a:r>
            <a:r>
              <a:rPr lang="en-US" dirty="0" smtClean="0"/>
              <a:t>where the Chef Server is located.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038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downloading this file, you will need to place it in the chef repository that you previously downloaded. This knife configuration needs to be placed inside a special directory within that repository named '.chef'. That directory will need to be created and that knife.rb file copied into that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7143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those two files are in place, you are ready to verify your connection. You can do that by asking the Chef Server what are the current list of available clients able to access the system. That command is executed through knife,</a:t>
            </a:r>
            <a:r>
              <a:rPr lang="en-US" baseline="0" dirty="0" smtClean="0"/>
              <a:t> a command-line tool, from within the chef-repo. So navigate to the chef-repo.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However, in your case you are using your own personal keys. The important thing is that the result does not contain an error with the configuration or authenticating with the Chef Server. If it does then you need to ensure that you are:</a:t>
            </a:r>
          </a:p>
          <a:p>
            <a:endParaRPr lang="en-US" dirty="0" smtClean="0"/>
          </a:p>
          <a:p>
            <a:pPr marL="171450" indent="-171450">
              <a:buFont typeface="Arial" panose="020B0604020202020204" pitchFamily="34" charset="0"/>
              <a:buChar char="•"/>
            </a:pPr>
            <a:r>
              <a:rPr lang="en-US" dirty="0" smtClean="0"/>
              <a:t>Executing the command within the chef repository.</a:t>
            </a:r>
          </a:p>
          <a:p>
            <a:pPr marL="171450" indent="-171450">
              <a:buFont typeface="Arial" panose="020B0604020202020204" pitchFamily="34" charset="0"/>
              <a:buChar char="•"/>
            </a:pPr>
            <a:r>
              <a:rPr lang="en-US" dirty="0" smtClean="0"/>
              <a:t>Within the chef repository you have a .chef directory which contains the knife-dot-R-B file and user key</a:t>
            </a:r>
          </a:p>
          <a:p>
            <a:pPr marL="171450" indent="-171450">
              <a:buFont typeface="Arial" panose="020B0604020202020204" pitchFamily="34" charset="0"/>
              <a:buChar char="•"/>
            </a:pPr>
            <a:r>
              <a:rPr lang="en-US" dirty="0" smtClean="0"/>
              <a:t>Sure the command you executed is correctly typed.</a:t>
            </a:r>
          </a:p>
          <a:p>
            <a:pPr marL="171450" indent="-171450">
              <a:buFont typeface="Arial" panose="020B0604020202020204" pitchFamily="34" charset="0"/>
              <a:buChar char="•"/>
            </a:pPr>
            <a:r>
              <a:rPr lang="en-US" dirty="0" smtClean="0"/>
              <a:t>Connected to the internet (</a:t>
            </a:r>
            <a:r>
              <a:rPr lang="en-US" dirty="0" err="1" smtClean="0"/>
              <a:t>ssl</a:t>
            </a:r>
            <a:r>
              <a:rPr lang="en-US" dirty="0" smtClean="0"/>
              <a:t>)</a:t>
            </a:r>
          </a:p>
          <a:p>
            <a:pPr marL="171450" indent="-171450">
              <a:buFont typeface="Arial" panose="020B0604020202020204" pitchFamily="34" charset="0"/>
              <a:buChar char="•"/>
            </a:pPr>
            <a:r>
              <a:rPr lang="en-US" dirty="0" smtClean="0"/>
              <a:t>Not blocked by your own system's proxy servers or VPNs.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a:p>
            <a:r>
              <a:rPr lang="en-US" dirty="0" smtClean="0"/>
              <a:t>Instructor Note: Lead</a:t>
            </a:r>
            <a:r>
              <a:rPr lang="en-US" baseline="0" dirty="0" smtClean="0"/>
              <a:t> the participants through an exercise on which steps to take.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the command knife cookbook list 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a:t>
            </a:r>
            <a:r>
              <a:rPr lang="en-US" dirty="0" err="1" smtClean="0"/>
              <a:t>Berkshelf</a:t>
            </a:r>
            <a:r>
              <a:rPr lang="en-US" dirty="0" smtClean="0"/>
              <a:t>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a:t>
            </a:r>
            <a:r>
              <a:rPr lang="en-US" dirty="0" err="1" smtClean="0"/>
              <a:t>berkshelf</a:t>
            </a:r>
            <a:r>
              <a:rPr lang="en-US" dirty="0" smtClean="0"/>
              <a:t> provides called 'upload'. Run 'berks upload' 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'knife cookbook list'.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endParaRPr lang="en-US" dirty="0" smtClean="0"/>
          </a:p>
          <a:p>
            <a:r>
              <a:rPr lang="en-US" dirty="0" smtClean="0"/>
              <a:t>Instructor</a:t>
            </a:r>
            <a:r>
              <a:rPr lang="en-US" baseline="0" dirty="0" smtClean="0"/>
              <a:t> Note: </a:t>
            </a:r>
            <a:r>
              <a:rPr lang="en-US" dirty="0" smtClean="0"/>
              <a:t> Wait to allow the participants to provide</a:t>
            </a:r>
            <a:r>
              <a:rPr lang="en-US" baseline="0" dirty="0" smtClean="0"/>
              <a:t> a </a:t>
            </a:r>
            <a:r>
              <a:rPr lang="en-US" dirty="0" smtClean="0"/>
              <a:t>rough estimate.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will not be using this cookbook today to manage your workstation or any instances, as an lab, we want you to upload the remaining cookbooks within the cookbooks directory. After you have done that verify that the cookbooks have been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a:t>
            </a:r>
            <a:r>
              <a:rPr lang="en-US" dirty="0" err="1" smtClean="0"/>
              <a:t>Berkshelf</a:t>
            </a:r>
            <a:r>
              <a:rPr lang="en-US" dirty="0" smtClean="0"/>
              <a:t>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t>
            </a:r>
            <a:r>
              <a:rPr lang="en-US" baseline="0" smtClean="0"/>
              <a:t>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your old workstation as a managed node. So</a:t>
            </a:r>
            <a:r>
              <a:rPr lang="en-US" baseline="0" dirty="0" smtClean="0"/>
              <a:t> f</a:t>
            </a:r>
            <a:r>
              <a:rPr lang="en-US" dirty="0" smtClean="0"/>
              <a:t>rom within your chef repository, you need to bootstrap an instance to add it as a node within your organization.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a:t>
            </a:r>
            <a:r>
              <a:rPr lang="en-US" dirty="0" err="1" smtClean="0"/>
              <a:t>git</a:t>
            </a:r>
            <a:r>
              <a:rPr lang="en-US" dirty="0" smtClean="0"/>
              <a:t> to clone the repository from a common </a:t>
            </a:r>
            <a:r>
              <a:rPr lang="en-US" dirty="0" err="1" smtClean="0"/>
              <a:t>git</a:t>
            </a:r>
            <a:r>
              <a:rPr lang="en-US" dirty="0" smtClean="0"/>
              <a:t> repository--archiving the cookbook and then using SCP to copy over the contents--perhaps mounting a file share.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left side is setting up a new web server that is like the one they created yesterday.</a:t>
            </a:r>
          </a:p>
          <a:p>
            <a:endParaRPr lang="en-US" dirty="0" smtClean="0"/>
          </a:p>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3069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774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6247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290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2795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0289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2191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70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28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571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827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chef/"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401" y="5748562"/>
            <a:ext cx="1377400"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0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dirty="0" smtClean="0"/>
              <a:t>Open Source</a:t>
            </a:r>
          </a:p>
          <a:p>
            <a:pPr marL="309025"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On Premise</a:t>
            </a:r>
          </a:p>
          <a:p>
            <a:pPr marL="309025" lvl="1" algn="ctr"/>
            <a:r>
              <a:rPr lang="en-US" dirty="0" smtClean="0"/>
              <a:t> </a:t>
            </a:r>
            <a:r>
              <a:rPr lang="en-US" b="1" dirty="0" smtClean="0"/>
              <a:t>Enterprise Chef Server </a:t>
            </a:r>
            <a:r>
              <a:rPr lang="en-US" dirty="0" smtClean="0"/>
              <a:t>(Enterprise Support)</a:t>
            </a:r>
          </a:p>
        </p:txBody>
      </p:sp>
      <p:sp>
        <p:nvSpPr>
          <p:cNvPr id="28" name="Text Placeholder 4"/>
          <p:cNvSpPr txBox="1">
            <a:spLocks/>
          </p:cNvSpPr>
          <p:nvPr/>
        </p:nvSpPr>
        <p:spPr bwMode="white">
          <a:xfrm>
            <a:off x="10000621" y="1805064"/>
            <a:ext cx="4941071"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Multi-tenant</a:t>
            </a:r>
          </a:p>
          <a:p>
            <a:pPr marL="309025" lvl="1" algn="ctr"/>
            <a:r>
              <a:rPr lang="en-US" b="1" dirty="0" smtClean="0"/>
              <a:t>Hosted Chef Server</a:t>
            </a:r>
          </a:p>
        </p:txBody>
      </p:sp>
    </p:spTree>
    <p:extLst>
      <p:ext uri="{BB962C8B-B14F-4D97-AF65-F5344CB8AC3E}">
        <p14:creationId xmlns:p14="http://schemas.microsoft.com/office/powerpoint/2010/main" val="232673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992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a:hlinkClick r:id="rId3" tooltip="https://www.chef.io/chef/"/>
              </a:rPr>
              <a:t>https://www.chef.io/chef/</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a:t>.</a:t>
            </a:r>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36304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333376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16489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24925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117755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the </a:t>
            </a:r>
            <a:r>
              <a:rPr lang="en-US" sz="2667" b="1" dirty="0"/>
              <a:t>Organizations</a:t>
            </a:r>
            <a:r>
              <a:rPr lang="en-US" sz="2667" dirty="0"/>
              <a:t> link to see </a:t>
            </a:r>
            <a:r>
              <a:rPr lang="en-US" sz="2667" dirty="0" smtClean="0"/>
              <a:t>your new </a:t>
            </a:r>
            <a:r>
              <a:rPr lang="en-US" sz="2667" dirty="0"/>
              <a:t>organization.</a:t>
            </a:r>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128001" y="1213457"/>
            <a:ext cx="6711372" cy="3737236"/>
          </a:xfrm>
          <a:prstGeom prst="rect">
            <a:avLst/>
          </a:prstGeom>
          <a:ln>
            <a:solidFill>
              <a:schemeClr val="accent1"/>
            </a:solidFill>
          </a:ln>
        </p:spPr>
      </p:pic>
      <p:cxnSp>
        <p:nvCxnSpPr>
          <p:cNvPr id="10" name="Straight Arrow Connector 9"/>
          <p:cNvCxnSpPr/>
          <p:nvPr/>
        </p:nvCxnSpPr>
        <p:spPr>
          <a:xfrm flipV="1">
            <a:off x="6808520" y="1884219"/>
            <a:ext cx="1773381" cy="1219200"/>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9" name="Group 8"/>
          <p:cNvGrpSpPr/>
          <p:nvPr/>
        </p:nvGrpSpPr>
        <p:grpSpPr>
          <a:xfrm>
            <a:off x="8128000" y="5173097"/>
            <a:ext cx="8003293" cy="2915743"/>
            <a:chOff x="8128000" y="5367647"/>
            <a:chExt cx="8003293" cy="2915743"/>
          </a:xfrm>
        </p:grpSpPr>
        <p:pic>
          <p:nvPicPr>
            <p:cNvPr id="8" name="Picture 7"/>
            <p:cNvPicPr>
              <a:picLocks noChangeAspect="1"/>
            </p:cNvPicPr>
            <p:nvPr/>
          </p:nvPicPr>
          <p:blipFill>
            <a:blip r:embed="rId4"/>
            <a:stretch>
              <a:fillRect/>
            </a:stretch>
          </p:blipFill>
          <p:spPr>
            <a:xfrm>
              <a:off x="8128000" y="5367647"/>
              <a:ext cx="8003293" cy="2915743"/>
            </a:xfrm>
            <a:prstGeom prst="rect">
              <a:avLst/>
            </a:prstGeom>
            <a:ln>
              <a:solidFill>
                <a:schemeClr val="accent1"/>
              </a:solidFill>
            </a:ln>
          </p:spPr>
        </p:pic>
        <p:sp>
          <p:nvSpPr>
            <p:cNvPr id="11" name="Oval 10"/>
            <p:cNvSpPr/>
            <p:nvPr/>
          </p:nvSpPr>
          <p:spPr bwMode="auto">
            <a:xfrm>
              <a:off x="10181113" y="6175171"/>
              <a:ext cx="1947553" cy="1108363"/>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0500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a:t>Click the </a:t>
            </a:r>
            <a:r>
              <a:rPr lang="en-US" sz="2667" b="1" dirty="0"/>
              <a:t>Users </a:t>
            </a:r>
            <a:r>
              <a:rPr lang="en-US" sz="2667" dirty="0"/>
              <a:t>link in the left column and then click </a:t>
            </a:r>
            <a:r>
              <a:rPr lang="en-US" sz="2667" dirty="0" smtClean="0"/>
              <a:t>your Organization </a:t>
            </a:r>
            <a:r>
              <a:rPr lang="en-US" sz="2667" dirty="0"/>
              <a:t>User 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03013" y="1128214"/>
            <a:ext cx="6941787" cy="4014115"/>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8603013" y="5275590"/>
            <a:ext cx="6941787" cy="2850035"/>
          </a:xfrm>
          <a:prstGeom prst="rect">
            <a:avLst/>
          </a:prstGeom>
          <a:ln>
            <a:solidFill>
              <a:schemeClr val="accent1"/>
            </a:solidFill>
          </a:ln>
        </p:spPr>
      </p:pic>
    </p:spTree>
    <p:extLst>
      <p:ext uri="{BB962C8B-B14F-4D97-AF65-F5344CB8AC3E}">
        <p14:creationId xmlns:p14="http://schemas.microsoft.com/office/powerpoint/2010/main" val="103696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Connect your local </a:t>
            </a:r>
            <a:r>
              <a:rPr lang="en-US" dirty="0"/>
              <a:t>workstation (laptop) to a Chef </a:t>
            </a:r>
            <a:r>
              <a:rPr lang="en-US" dirty="0" smtClean="0"/>
              <a:t>Server.</a:t>
            </a:r>
          </a:p>
          <a:p>
            <a:pPr marL="918610" lvl="1" indent="-609585">
              <a:buFont typeface="Wingdings" panose="05000000000000000000" pitchFamily="2" charset="2"/>
              <a:buChar char="Ø"/>
            </a:pPr>
            <a:r>
              <a:rPr lang="en-US" dirty="0" smtClean="0"/>
              <a:t>Upload </a:t>
            </a:r>
            <a:r>
              <a:rPr lang="en-US" dirty="0"/>
              <a:t>cookbooks to a Chef </a:t>
            </a:r>
            <a:r>
              <a:rPr lang="en-US" dirty="0" smtClean="0"/>
              <a:t>Server.</a:t>
            </a:r>
          </a:p>
          <a:p>
            <a:pPr marL="918610" lvl="1" indent="-609585">
              <a:buFont typeface="Wingdings" panose="05000000000000000000" pitchFamily="2" charset="2"/>
              <a:buChar char="Ø"/>
            </a:pPr>
            <a:r>
              <a:rPr lang="en-US" dirty="0" smtClean="0"/>
              <a:t>Bootstrap </a:t>
            </a:r>
            <a:r>
              <a:rPr lang="en-US" dirty="0"/>
              <a:t>a </a:t>
            </a:r>
            <a:r>
              <a:rPr lang="en-US" dirty="0" smtClean="0"/>
              <a:t>node.</a:t>
            </a:r>
          </a:p>
          <a:p>
            <a:pPr marL="918610" lvl="1" indent="-609585">
              <a:buFont typeface="Wingdings" panose="05000000000000000000" pitchFamily="2" charset="2"/>
              <a:buChar char="Ø"/>
            </a:pPr>
            <a:r>
              <a:rPr lang="en-US" dirty="0" smtClean="0"/>
              <a:t>Manage </a:t>
            </a:r>
            <a:r>
              <a:rPr lang="en-US" dirty="0"/>
              <a:t>a node via a Chef Server.</a:t>
            </a: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612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9"/>
            </a:pPr>
            <a:r>
              <a:rPr lang="en-US" sz="2667" dirty="0"/>
              <a:t>Click the </a:t>
            </a:r>
            <a:r>
              <a:rPr lang="en-US" sz="2667" b="1" dirty="0"/>
              <a:t>Reset Key </a:t>
            </a:r>
            <a:r>
              <a:rPr lang="en-US" sz="2667" dirty="0"/>
              <a:t>link to reset </a:t>
            </a:r>
            <a:r>
              <a:rPr lang="en-US" sz="2667" dirty="0" smtClean="0"/>
              <a:t>your user </a:t>
            </a:r>
            <a:r>
              <a:rPr lang="en-US" sz="2667" dirty="0"/>
              <a:t>key.</a:t>
            </a:r>
          </a:p>
          <a:p>
            <a:pPr marL="609585" indent="-609585">
              <a:buFont typeface="+mj-lt"/>
              <a:buAutoNum type="arabicPeriod" startAt="9"/>
            </a:pPr>
            <a:r>
              <a:rPr lang="en-US" sz="2667" dirty="0"/>
              <a:t>On the resulting window, click the </a:t>
            </a:r>
            <a:r>
              <a:rPr lang="en-US" sz="2667" b="1" dirty="0"/>
              <a:t>Reset Key</a:t>
            </a:r>
            <a:r>
              <a:rPr lang="en-US" sz="2667" dirty="0"/>
              <a:t> button.</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87460" y="1565893"/>
            <a:ext cx="7403360" cy="332674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687460" y="5225177"/>
            <a:ext cx="7518400" cy="2794000"/>
          </a:xfrm>
          <a:prstGeom prst="rect">
            <a:avLst/>
          </a:prstGeom>
          <a:ln>
            <a:solidFill>
              <a:schemeClr val="accent1"/>
            </a:solidFill>
          </a:ln>
        </p:spPr>
      </p:pic>
    </p:spTree>
    <p:extLst>
      <p:ext uri="{BB962C8B-B14F-4D97-AF65-F5344CB8AC3E}">
        <p14:creationId xmlns:p14="http://schemas.microsoft.com/office/powerpoint/2010/main" val="88917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21</a:t>
            </a:fld>
            <a:endParaRPr lang="en-US" dirty="0"/>
          </a:p>
        </p:txBody>
      </p:sp>
      <p:sp>
        <p:nvSpPr>
          <p:cNvPr id="5" name="Text Placeholder 2"/>
          <p:cNvSpPr txBox="1">
            <a:spLocks/>
          </p:cNvSpPr>
          <p:nvPr/>
        </p:nvSpPr>
        <p:spPr bwMode="white">
          <a:xfrm>
            <a:off x="609600" y="1272989"/>
            <a:ext cx="7687293"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1"/>
            </a:pPr>
            <a:r>
              <a:rPr lang="en-US" sz="2667" dirty="0"/>
              <a:t>From the resulting Reset Key window, click the </a:t>
            </a:r>
            <a:r>
              <a:rPr lang="en-US" sz="2667" b="1" dirty="0"/>
              <a:t>Download</a:t>
            </a:r>
            <a:r>
              <a:rPr lang="en-US" sz="2667" dirty="0"/>
              <a:t> button.</a:t>
            </a:r>
          </a:p>
          <a:p>
            <a:pPr marL="609585" indent="-609585">
              <a:buFont typeface="+mj-lt"/>
              <a:buAutoNum type="arabicPeriod" startAt="11"/>
            </a:pPr>
            <a:r>
              <a:rPr lang="en-US" sz="2667" dirty="0"/>
              <a:t>After downloading, copy the new key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910536" y="1156259"/>
            <a:ext cx="7044623" cy="6925021"/>
          </a:xfrm>
          <a:prstGeom prst="rect">
            <a:avLst/>
          </a:prstGeom>
          <a:ln>
            <a:solidFill>
              <a:schemeClr val="accent1"/>
            </a:solidFill>
          </a:ln>
        </p:spPr>
      </p:pic>
    </p:spTree>
    <p:extLst>
      <p:ext uri="{BB962C8B-B14F-4D97-AF65-F5344CB8AC3E}">
        <p14:creationId xmlns:p14="http://schemas.microsoft.com/office/powerpoint/2010/main" val="125767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22</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3"/>
            </a:pPr>
            <a:r>
              <a:rPr lang="en-US" sz="2667" dirty="0"/>
              <a:t>From the remaining window, click </a:t>
            </a:r>
            <a:br>
              <a:rPr lang="en-US" sz="2667" dirty="0"/>
            </a:br>
            <a:r>
              <a:rPr lang="en-US" sz="2667" b="1" dirty="0"/>
              <a:t>Organizations </a:t>
            </a:r>
            <a:r>
              <a:rPr lang="en-US" sz="2667" dirty="0"/>
              <a:t>in the left margin.</a:t>
            </a:r>
          </a:p>
          <a:p>
            <a:pPr marL="609585" indent="-609585">
              <a:buFont typeface="+mj-lt"/>
              <a:buAutoNum type="arabicPeriod" startAt="13"/>
            </a:pPr>
            <a:r>
              <a:rPr lang="en-US" sz="2667" dirty="0"/>
              <a:t>Click </a:t>
            </a:r>
            <a:r>
              <a:rPr lang="en-US" sz="2667" dirty="0" smtClean="0"/>
              <a:t>your Organization </a:t>
            </a:r>
            <a:r>
              <a:rPr lang="en-US" sz="2667" dirty="0"/>
              <a:t>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28001" y="1575428"/>
            <a:ext cx="7632700" cy="3048000"/>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8128001" y="4919700"/>
            <a:ext cx="7658100" cy="2946400"/>
          </a:xfrm>
          <a:prstGeom prst="rect">
            <a:avLst/>
          </a:prstGeom>
          <a:ln>
            <a:solidFill>
              <a:schemeClr val="accent1"/>
            </a:solidFill>
          </a:ln>
        </p:spPr>
      </p:pic>
    </p:spTree>
    <p:extLst>
      <p:ext uri="{BB962C8B-B14F-4D97-AF65-F5344CB8AC3E}">
        <p14:creationId xmlns:p14="http://schemas.microsoft.com/office/powerpoint/2010/main" val="10056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23</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5"/>
            </a:pPr>
            <a:r>
              <a:rPr lang="en-US" sz="2667" dirty="0"/>
              <a:t>Click the </a:t>
            </a:r>
            <a:r>
              <a:rPr lang="en-US" sz="2667" b="1" dirty="0"/>
              <a:t>Generate Knife </a:t>
            </a:r>
            <a:r>
              <a:rPr lang="en-US" sz="2667" b="1" dirty="0" err="1"/>
              <a:t>Config</a:t>
            </a:r>
            <a:r>
              <a:rPr lang="en-US" sz="2667" dirty="0"/>
              <a:t> link in the left margin and save the knife file.</a:t>
            </a:r>
          </a:p>
          <a:p>
            <a:pPr marL="609585" indent="-609585">
              <a:buFont typeface="+mj-lt"/>
              <a:buAutoNum type="arabicPeriod" startAt="15"/>
            </a:pPr>
            <a:r>
              <a:rPr lang="en-US" sz="2667" dirty="0"/>
              <a:t>After downloading the knife file, copy it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821880" y="2246886"/>
            <a:ext cx="8248650" cy="3638550"/>
          </a:xfrm>
          <a:prstGeom prst="rect">
            <a:avLst/>
          </a:prstGeom>
          <a:ln>
            <a:solidFill>
              <a:schemeClr val="accent1"/>
            </a:solidFill>
          </a:ln>
        </p:spPr>
      </p:pic>
    </p:spTree>
    <p:extLst>
      <p:ext uri="{BB962C8B-B14F-4D97-AF65-F5344CB8AC3E}">
        <p14:creationId xmlns:p14="http://schemas.microsoft.com/office/powerpoint/2010/main" val="23905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048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852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58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09224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047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7354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9769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1798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6372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8730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57137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3599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dirty="0"/>
              <a:t>drwxr-xr-x 7 chef chef 4096 Aug 27 18:44 .</a:t>
            </a:r>
          </a:p>
          <a:p>
            <a:r>
              <a:rPr lang="en-US" dirty="0"/>
              <a:t>drwxr-xr-x 4 chef chef 4096 Aug 27 16:17 ..</a:t>
            </a:r>
          </a:p>
          <a:p>
            <a:r>
              <a:rPr lang="en-US" dirty="0"/>
              <a:t>drwxr-xr-x 8 chef chef 4096 Aug 27 16:07 .git</a:t>
            </a:r>
          </a:p>
          <a:p>
            <a:r>
              <a:rPr lang="en-US" dirty="0"/>
              <a:t>-rw-r--r-- 1 chef chef  126 Aug 27 15:46 .gitignore</a:t>
            </a:r>
          </a:p>
          <a:p>
            <a:r>
              <a:rPr lang="en-US" dirty="0"/>
              <a:t>drwxr-xr-x 3 chef chef 4096 Aug 27 18:45 .kitchen</a:t>
            </a:r>
          </a:p>
          <a:p>
            <a:r>
              <a:rPr lang="en-US" dirty="0"/>
              <a:t>-rw-r--r-- 1 chef chef  183 Aug 27 18:44 .kitchen.yml</a:t>
            </a:r>
          </a:p>
          <a:p>
            <a:r>
              <a:rPr lang="en-US" dirty="0"/>
              <a:t>-rw-r--r-- 1 chef chef   47 Aug 27 15:46 Berksfile</a:t>
            </a:r>
          </a:p>
          <a:p>
            <a:r>
              <a:rPr lang="en-US" dirty="0"/>
              <a:t>-rw------- 1 chef chef   77 Aug 27 18:45 Berksfile.lock</a:t>
            </a:r>
          </a:p>
          <a:p>
            <a:r>
              <a:rPr lang="en-US" dirty="0"/>
              <a:t>-rw-r--r-- 1 chef chef   54 Aug 27 15:46 README.md</a:t>
            </a:r>
          </a:p>
          <a:p>
            <a:r>
              <a:rPr lang="en-US" dirty="0"/>
              <a:t>-rw-r--r-- 1 chef chef  974 Aug 27 15:46 chefignore</a:t>
            </a:r>
          </a:p>
          <a:p>
            <a:r>
              <a:rPr lang="en-US" dirty="0"/>
              <a:t>-rw-r--r-- 1 chef chef  198 Aug 27 15:46 metadata.rb</a:t>
            </a:r>
          </a:p>
          <a:p>
            <a:r>
              <a:rPr lang="en-US" dirty="0"/>
              <a:t>drwxr-xr-x 2 chef chef 4096 Aug 27 16:34 </a:t>
            </a:r>
            <a:r>
              <a:rPr lang="en-US" dirty="0" smtClean="0"/>
              <a:t>recipes</a:t>
            </a:r>
            <a:endParaRPr lang="en-US"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ls -al               (or ls -Force if using </a:t>
            </a:r>
            <a:r>
              <a:rPr lang="en-US" dirty="0" err="1" smtClean="0"/>
              <a:t>Powershell</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846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0271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054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649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335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are all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2196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777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8257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153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8160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546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52011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9289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7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35729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551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dirty="0"/>
              <a:t>knife bootstrap FQDN (options)</a:t>
            </a:r>
          </a:p>
          <a:p>
            <a:r>
              <a:rPr lang="en-US" dirty="0"/>
              <a:t>        --bootstrap-curl-options OPTIONS</a:t>
            </a:r>
          </a:p>
          <a:p>
            <a:r>
              <a:rPr lang="en-US" dirty="0"/>
              <a:t>                                     Add options to curl when install chef-client</a:t>
            </a:r>
          </a:p>
          <a:p>
            <a:r>
              <a:rPr lang="en-US" dirty="0"/>
              <a:t>        --bootstrap-install-command COMMANDS</a:t>
            </a:r>
          </a:p>
          <a:p>
            <a:r>
              <a:rPr lang="en-US" dirty="0"/>
              <a:t>                                     Custom command to install chef-client</a:t>
            </a:r>
          </a:p>
          <a:p>
            <a:r>
              <a:rPr lang="en-US" dirty="0"/>
              <a:t>        --bootstrap-no-proxy [NO_PROXY_URL|NO_PROXY_IP]</a:t>
            </a:r>
          </a:p>
          <a:p>
            <a:r>
              <a:rPr lang="en-US" dirty="0"/>
              <a:t>                                     Do not proxy locations for the node being bootstrapped; this option is used </a:t>
            </a:r>
            <a:r>
              <a:rPr lang="en-US" dirty="0" err="1"/>
              <a:t>interna</a:t>
            </a:r>
            <a:endParaRPr lang="en-US" dirty="0"/>
          </a:p>
          <a:p>
            <a:r>
              <a:rPr lang="en-US" dirty="0" err="1"/>
              <a:t>lly</a:t>
            </a:r>
            <a:r>
              <a:rPr lang="en-US" dirty="0"/>
              <a:t> by </a:t>
            </a:r>
            <a:r>
              <a:rPr lang="en-US" dirty="0" err="1"/>
              <a:t>Opscode</a:t>
            </a:r>
            <a:endParaRPr lang="en-US" dirty="0"/>
          </a:p>
          <a:p>
            <a:r>
              <a:rPr lang="en-US" dirty="0"/>
              <a:t>        --bootstrap-proxy PROXY_URL  The proxy server for the node being bootstrapped</a:t>
            </a:r>
          </a:p>
          <a:p>
            <a:r>
              <a:rPr lang="en-US" dirty="0"/>
              <a:t>    -t TEMPLATE,                     Bootstrap Chef using a built-in or custom template. Set to the full path of an </a:t>
            </a:r>
            <a:r>
              <a:rPr lang="en-US" dirty="0" err="1"/>
              <a:t>erb</a:t>
            </a:r>
            <a:endParaRPr lang="en-US" dirty="0"/>
          </a:p>
          <a:p>
            <a:r>
              <a:rPr lang="en-US" dirty="0"/>
              <a:t>template or use one of the built-in templates</a:t>
            </a:r>
            <a:r>
              <a:rPr lang="en-US" dirty="0" smtClean="0"/>
              <a:t>. r </a:t>
            </a:r>
            <a:r>
              <a:rPr lang="en-US" dirty="0"/>
              <a:t>your new node</a:t>
            </a:r>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62595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node1</a:t>
            </a:r>
          </a:p>
          <a:p>
            <a:r>
              <a:rPr lang="en-US" dirty="0"/>
              <a:t>Creating new node for node1</a:t>
            </a:r>
          </a:p>
          <a:p>
            <a:r>
              <a:rPr lang="en-US" dirty="0"/>
              <a:t>Connecting to ec2-54-175-46-24.compute-1.amazonaws.com</a:t>
            </a:r>
          </a:p>
          <a:p>
            <a:r>
              <a:rPr lang="en-US" dirty="0"/>
              <a:t>ec2-54-175-46-24.compute-1.amazonaws.com Starting first Chef Client run...</a:t>
            </a:r>
          </a:p>
          <a:p>
            <a:r>
              <a:rPr lang="en-US" dirty="0"/>
              <a:t>ec2-54-175-46-24.compute-1.amazonaws.com Starting Chef Client, version 12.3.0</a:t>
            </a:r>
          </a:p>
          <a:p>
            <a:r>
              <a:rPr lang="en-US" dirty="0"/>
              <a:t>ec2-54-175-46-24.compute-1.amazonaws.com resolving cookbooks for run list: []</a:t>
            </a:r>
          </a:p>
          <a:p>
            <a:r>
              <a:rPr lang="en-US" dirty="0"/>
              <a:t>ec2-54-175-46-24.compute-1.amazonaws.com Synchronizing Cookbooks:</a:t>
            </a:r>
          </a:p>
          <a:p>
            <a:r>
              <a:rPr lang="en-US" dirty="0"/>
              <a:t>ec2-54-175-46-24.compute-1.amazonaws.com Compiling Cookbooks...</a:t>
            </a:r>
          </a:p>
          <a:p>
            <a:r>
              <a:rPr lang="en-US" dirty="0"/>
              <a:t>ec2-54-175-46-24.compute-1.amazonaws.com [2015-09-16T16:51:21+00:00] WARN: Node node1 has an empty run list.</a:t>
            </a:r>
          </a:p>
          <a:p>
            <a:r>
              <a:rPr lang="en-US" dirty="0"/>
              <a:t>ec2-54-175-46-24.compute-1.amazonaws.com Converging 0 resources</a:t>
            </a:r>
          </a:p>
          <a:p>
            <a:r>
              <a:rPr lang="en-US" dirty="0"/>
              <a:t>ec2-54-175-46-24.compute-1.amazonaws.com</a:t>
            </a:r>
          </a:p>
          <a:p>
            <a:r>
              <a:rPr lang="en-US" dirty="0"/>
              <a:t>ec2-54-175-46-24.compute-1.amazonaws.com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dirty="0" smtClean="0"/>
              <a:t>$ knife bootstrap FQDN -x USER -P PWD --sudo -N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5984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0708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5541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644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4079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you help you answer?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1564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01" y="5378911"/>
            <a:ext cx="1377400"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201" y="5531311"/>
            <a:ext cx="1377400"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299907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58173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62429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9248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15898</TotalTime>
  <Words>5497</Words>
  <Application>Microsoft Office PowerPoint</Application>
  <PresentationFormat>Custom</PresentationFormat>
  <Paragraphs>782</Paragraphs>
  <Slides>57</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 New</vt:lpstr>
      <vt:lpstr>Gill Sans MT</vt:lpstr>
      <vt:lpstr>Inconsolata</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2022</cp:revision>
  <cp:lastPrinted>2015-02-07T23:49:10Z</cp:lastPrinted>
  <dcterms:created xsi:type="dcterms:W3CDTF">2012-09-13T17:36:07Z</dcterms:created>
  <dcterms:modified xsi:type="dcterms:W3CDTF">2015-09-24T14:57:48Z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